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9" r:id="rId3"/>
    <p:sldId id="285" r:id="rId4"/>
    <p:sldId id="287" r:id="rId5"/>
    <p:sldId id="274" r:id="rId6"/>
    <p:sldId id="286" r:id="rId7"/>
    <p:sldId id="280" r:id="rId8"/>
    <p:sldId id="290" r:id="rId9"/>
    <p:sldId id="288" r:id="rId10"/>
    <p:sldId id="289" r:id="rId11"/>
    <p:sldId id="291" r:id="rId12"/>
    <p:sldId id="292" r:id="rId13"/>
    <p:sldId id="295" r:id="rId14"/>
    <p:sldId id="303" r:id="rId15"/>
    <p:sldId id="308" r:id="rId16"/>
    <p:sldId id="299" r:id="rId17"/>
    <p:sldId id="304" r:id="rId18"/>
    <p:sldId id="300" r:id="rId19"/>
    <p:sldId id="305" r:id="rId20"/>
    <p:sldId id="301" r:id="rId21"/>
    <p:sldId id="302" r:id="rId22"/>
    <p:sldId id="307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jp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9.jpg"/><Relationship Id="rId15" Type="http://schemas.openxmlformats.org/officeDocument/2006/relationships/image" Target="../media/image16.jpg"/><Relationship Id="rId10" Type="http://schemas.openxmlformats.org/officeDocument/2006/relationships/image" Target="../media/image20.png"/><Relationship Id="rId4" Type="http://schemas.openxmlformats.org/officeDocument/2006/relationships/image" Target="../media/image8.jpg"/><Relationship Id="rId9" Type="http://schemas.openxmlformats.org/officeDocument/2006/relationships/image" Target="../media/image19.png"/><Relationship Id="rId1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.jpg"/><Relationship Id="rId10" Type="http://schemas.openxmlformats.org/officeDocument/2006/relationships/image" Target="../media/image15.jpg"/><Relationship Id="rId4" Type="http://schemas.openxmlformats.org/officeDocument/2006/relationships/image" Target="../media/image8.jp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24003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to see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970153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970153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68273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68273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191368" y="3019081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50321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to see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867513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867513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7622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7622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181273" y="3060660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813122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813122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86269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to see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probability by hand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GB" sz="3800" dirty="0"/>
                  <a:t>What if we can’t just assume what the capture probability was?</a:t>
                </a:r>
              </a:p>
              <a:p>
                <a:r>
                  <a:rPr lang="en-GB" dirty="0"/>
                  <a:t>We capture 15 individuals on day 1</a:t>
                </a:r>
              </a:p>
              <a:p>
                <a:r>
                  <a:rPr lang="en-GB" dirty="0"/>
                  <a:t>We capture 20 individuals on day 2</a:t>
                </a:r>
              </a:p>
              <a:p>
                <a:r>
                  <a:rPr lang="en-GB" dirty="0"/>
                  <a:t>We capture 10 individuals on day 3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sz="3800" dirty="0"/>
                  <a:t>What is the capture probability for day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800" dirty="0"/>
                  <a:t>)?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You can’t calculate this yet. The equation to calculate the day 1 capture probability is: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𝑐𝑎𝑢𝑔h𝑡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Assume the total population was 30, what are the capture probabilities for each day?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sz="3800" dirty="0"/>
                  <a:t>We need to know how many animals </a:t>
                </a:r>
                <a:r>
                  <a:rPr lang="en-GB" sz="3800" i="1" dirty="0"/>
                  <a:t>could</a:t>
                </a:r>
                <a:r>
                  <a:rPr lang="en-GB" sz="3800" dirty="0"/>
                  <a:t> have been caught to estimate capture probabilities</a:t>
                </a:r>
              </a:p>
              <a:p>
                <a:pPr marL="0" indent="0">
                  <a:buNone/>
                </a:pPr>
                <a:r>
                  <a:rPr lang="en-GB" sz="3800" dirty="0"/>
                  <a:t>We need to know how many animals </a:t>
                </a:r>
                <a:r>
                  <a:rPr lang="en-GB" sz="3800" i="1" dirty="0"/>
                  <a:t>weren’t caught</a:t>
                </a:r>
                <a:r>
                  <a:rPr lang="en-GB" sz="3800" dirty="0"/>
                  <a:t> to estimate the population size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  <a:blipFill>
                <a:blip r:embed="rId2"/>
                <a:stretch>
                  <a:fillRect l="-666" t="-2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658819"/>
                  </p:ext>
                </p:extLst>
              </p:nvPr>
            </p:nvGraphicFramePr>
            <p:xfrm>
              <a:off x="887517" y="2228771"/>
              <a:ext cx="1001251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658819"/>
                  </p:ext>
                </p:extLst>
              </p:nvPr>
            </p:nvGraphicFramePr>
            <p:xfrm>
              <a:off x="887517" y="2228771"/>
              <a:ext cx="1001251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3763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66184" t="-107895" r="-328986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5492" t="-107895" r="-179098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5542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83871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3763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66184" t="-210667" r="-328986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5492" t="-210667" r="-179098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5542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3871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3763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66184" t="-310667" r="-328986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5492" t="-310667" r="-17909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5542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3871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4036753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5572478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4520656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866784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3431751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5944811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8236253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5521382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 (the frequency of unobserved animals)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blipFill>
                <a:blip r:embed="rId4"/>
                <a:stretch>
                  <a:fillRect l="-47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3227762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1286410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557976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×0.5×(1−0.5)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×(1−0.5)×0.5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×(1−0.5×(1−0.5)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36572" t="-109333" r="-270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206579" r="-270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310667" r="-27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3400" t="-410667" r="-16401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410667" r="-27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Rating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519" t="-10667" r="-375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056" t="-10667" r="-651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5060" t="-109211" r="-61784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212000" r="-6178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312000" r="-6178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4720" t="-9333" r="-37764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4927" t="-107895" r="-61917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210667" r="-61917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310667" r="-61917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Why is imperfect detection important?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9" y="1977704"/>
            <a:ext cx="4485516" cy="3484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Question:</a:t>
            </a:r>
          </a:p>
          <a:p>
            <a:pPr marL="0" indent="0">
              <a:buNone/>
            </a:pPr>
            <a:r>
              <a:rPr lang="en-GB" dirty="0"/>
              <a:t>How many covid cases have there been in the UK?</a:t>
            </a:r>
          </a:p>
          <a:p>
            <a:pPr marL="0" indent="0">
              <a:buNone/>
            </a:pPr>
            <a:r>
              <a:rPr lang="en-GB" dirty="0"/>
              <a:t>Answer:</a:t>
            </a:r>
          </a:p>
          <a:p>
            <a:pPr marL="0" indent="0">
              <a:buNone/>
            </a:pPr>
            <a:r>
              <a:rPr lang="en-GB" dirty="0"/>
              <a:t>Unknown, but almost certainly more than 9.32 million.</a:t>
            </a:r>
          </a:p>
          <a:p>
            <a:pPr marL="0" indent="0">
              <a:buNone/>
            </a:pPr>
            <a:r>
              <a:rPr lang="en-GB" dirty="0"/>
              <a:t>Why:</a:t>
            </a:r>
          </a:p>
          <a:p>
            <a:pPr marL="0" indent="0">
              <a:buNone/>
            </a:pPr>
            <a:r>
              <a:rPr lang="en-GB" dirty="0"/>
              <a:t>We only know how many people have tested positively, </a:t>
            </a:r>
            <a:r>
              <a:rPr lang="en-GB" i="1" dirty="0"/>
              <a:t>of those who tested and reported</a:t>
            </a:r>
            <a:r>
              <a:rPr lang="en-GB" dirty="0"/>
              <a:t>.</a:t>
            </a: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BF302-7AD1-4969-9B6A-5A6252D27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8" t="15099" r="7454" b="14655"/>
          <a:stretch/>
        </p:blipFill>
        <p:spPr>
          <a:xfrm>
            <a:off x="4896433" y="1395938"/>
            <a:ext cx="6783838" cy="378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/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We do not observe individuals who are covid positive but are asymptomatic, do not test and/or do not report. In MARK referred to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blipFill>
                <a:blip r:embed="rId3"/>
                <a:stretch>
                  <a:fillRect l="-939" t="-5732" r="-884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(and optimiser) suggest?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judging how well that value work with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rate “each”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2506" r="-1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need to know how many animals we never caught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to estimate how many animals </a:t>
                </a:r>
                <a:r>
                  <a:rPr lang="en-GB" i="1" dirty="0"/>
                  <a:t>we never caught </a:t>
                </a:r>
                <a:r>
                  <a:rPr lang="en-GB" dirty="0"/>
                  <a:t>we need to know the capture probability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 (i.e., what was the </a:t>
                </a:r>
                <a:r>
                  <a:rPr lang="en-GB" i="1" dirty="0"/>
                  <a:t>process</a:t>
                </a:r>
                <a:r>
                  <a:rPr lang="en-GB" dirty="0"/>
                  <a:t> that determined if an animal entered our trap).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Otis CMR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 where behavioural responses of animals affect capture probability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you model individual heterogeneity in capture probabilities, but we won’t use this model)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580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Closed capture-mark-recapture models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 descr="A white goat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69936F81-9B53-4D3D-9F31-EA7A7A7D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6" y="1288472"/>
            <a:ext cx="5249723" cy="5020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Closed CMR models:</a:t>
                </a:r>
              </a:p>
              <a:p>
                <a:r>
                  <a:rPr lang="en-GB" dirty="0"/>
                  <a:t>Estimate capture probability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Imperfect detection</a:t>
                </a:r>
              </a:p>
              <a:p>
                <a:r>
                  <a:rPr lang="en-GB" i="1" dirty="0"/>
                  <a:t>Estimate number of animals never caught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Using capture probabilities</a:t>
                </a:r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i="1" dirty="0"/>
                  <a:t>Total population = </a:t>
                </a:r>
                <a:br>
                  <a:rPr lang="en-GB" i="1" dirty="0"/>
                </a:br>
                <a:r>
                  <a:rPr lang="en-GB" i="1" dirty="0"/>
                  <a:t>number of animals caught + </a:t>
                </a:r>
                <a:br>
                  <a:rPr lang="en-GB" i="1" dirty="0"/>
                </a:br>
                <a:r>
                  <a:rPr lang="en-GB" i="1" dirty="0"/>
                  <a:t>number of animals not caught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  <a:blipFill>
                <a:blip r:embed="rId3"/>
                <a:stretch>
                  <a:fillRect l="-1925" t="-2763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history of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estimator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trap for &gt; 2 occasions, we can take into account when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caught.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 (i.e., &gt; 2 days of trapping)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2613042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2613042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to see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3" y="3082762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1861</Words>
  <Application>Microsoft Office PowerPoint</Application>
  <PresentationFormat>Widescreen</PresentationFormat>
  <Paragraphs>443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Calibri Light</vt:lpstr>
      <vt:lpstr>Arial</vt:lpstr>
      <vt:lpstr>Office Theme</vt:lpstr>
      <vt:lpstr>A better way to estimate population sizes</vt:lpstr>
      <vt:lpstr>A tangent: Why is imperfect detection important?</vt:lpstr>
      <vt:lpstr>Wide variety of models available to estimate N ̂ </vt:lpstr>
      <vt:lpstr>The Otis CMR models</vt:lpstr>
      <vt:lpstr>Closed capture-mark-recapture models</vt:lpstr>
      <vt:lpstr>Capture history of individuals</vt:lpstr>
      <vt:lpstr>We’re still assuming a closed population</vt:lpstr>
      <vt:lpstr>A tangent: a hustler tossing coins</vt:lpstr>
      <vt:lpstr>Equal capture model (or Mo)</vt:lpstr>
      <vt:lpstr>Equal capture model (or Mo)</vt:lpstr>
      <vt:lpstr>Time dependent model (or Mt)</vt:lpstr>
      <vt:lpstr>Time dependent model (or Mt)</vt:lpstr>
      <vt:lpstr>Behavioural model (or Mb)</vt:lpstr>
      <vt:lpstr>Behavioural model (or Mb)</vt:lpstr>
      <vt:lpstr>Capture probability by hand</vt:lpstr>
      <vt:lpstr>How do we go from p to N ̂</vt:lpstr>
      <vt:lpstr>How do we estimate f_0?</vt:lpstr>
      <vt:lpstr>How do we estimate f_0?</vt:lpstr>
      <vt:lpstr>Rating values by “eye”</vt:lpstr>
      <vt:lpstr>What does MLE (and optimiser)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ROOS, DEON (PGR)</cp:lastModifiedBy>
  <cp:revision>70</cp:revision>
  <dcterms:created xsi:type="dcterms:W3CDTF">2020-12-30T15:13:55Z</dcterms:created>
  <dcterms:modified xsi:type="dcterms:W3CDTF">2021-11-24T16:37:50Z</dcterms:modified>
</cp:coreProperties>
</file>